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5"/>
  </p:notesMasterIdLst>
  <p:sldIdLst>
    <p:sldId id="256" r:id="rId2"/>
    <p:sldId id="257" r:id="rId3"/>
    <p:sldId id="258" r:id="rId4"/>
    <p:sldId id="268" r:id="rId5"/>
    <p:sldId id="259" r:id="rId6"/>
    <p:sldId id="260" r:id="rId7"/>
    <p:sldId id="261" r:id="rId8"/>
    <p:sldId id="262" r:id="rId9"/>
    <p:sldId id="263" r:id="rId10"/>
    <p:sldId id="264" r:id="rId11"/>
    <p:sldId id="265" r:id="rId12"/>
    <p:sldId id="266" r:id="rId13"/>
    <p:sldId id="267"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85" autoAdjust="0"/>
    <p:restoredTop sz="94660"/>
  </p:normalViewPr>
  <p:slideViewPr>
    <p:cSldViewPr snapToGrid="0">
      <p:cViewPr varScale="1">
        <p:scale>
          <a:sx n="48" d="100"/>
          <a:sy n="48" d="100"/>
        </p:scale>
        <p:origin x="-90" y="-138"/>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3B285D3-16C0-405F-8EC8-056602289AE9}" type="datetimeFigureOut">
              <a:rPr lang="en-US" smtClean="0"/>
              <a:pPr/>
              <a:t>12/18/2017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2971A9F-A7A3-49BA-A5F8-8A71CEE9E8FF}" type="slidenum">
              <a:rPr lang="en-US" smtClean="0"/>
              <a:pPr/>
              <a:t>‹#›</a:t>
            </a:fld>
            <a:endParaRPr lang="en-US"/>
          </a:p>
        </p:txBody>
      </p:sp>
    </p:spTree>
    <p:extLst>
      <p:ext uri="{BB962C8B-B14F-4D97-AF65-F5344CB8AC3E}">
        <p14:creationId xmlns:p14="http://schemas.microsoft.com/office/powerpoint/2010/main" xmlns="" val="30362383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Interrogation: This</a:t>
            </a:r>
            <a:r>
              <a:rPr lang="en-US" baseline="0" dirty="0" smtClean="0"/>
              <a:t> is the act of questioning someone with the intentions of gathering information on a certain occurrence and who were involved.</a:t>
            </a:r>
            <a:endParaRPr lang="en-US" dirty="0"/>
          </a:p>
        </p:txBody>
      </p:sp>
      <p:sp>
        <p:nvSpPr>
          <p:cNvPr id="4" name="Slide Number Placeholder 3"/>
          <p:cNvSpPr>
            <a:spLocks noGrp="1"/>
          </p:cNvSpPr>
          <p:nvPr>
            <p:ph type="sldNum" sz="quarter" idx="10"/>
          </p:nvPr>
        </p:nvSpPr>
        <p:spPr/>
        <p:txBody>
          <a:bodyPr/>
          <a:lstStyle/>
          <a:p>
            <a:fld id="{92971A9F-A7A3-49BA-A5F8-8A71CEE9E8FF}" type="slidenum">
              <a:rPr lang="en-US" smtClean="0"/>
              <a:pPr/>
              <a:t>1</a:t>
            </a:fld>
            <a:endParaRPr lang="en-US"/>
          </a:p>
        </p:txBody>
      </p:sp>
    </p:spTree>
    <p:extLst>
      <p:ext uri="{BB962C8B-B14F-4D97-AF65-F5344CB8AC3E}">
        <p14:creationId xmlns:p14="http://schemas.microsoft.com/office/powerpoint/2010/main" xmlns="" val="10868184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video is episode 12 of season 2 of the movie “</a:t>
            </a:r>
            <a:r>
              <a:rPr lang="en-US" baseline="0" dirty="0" err="1" smtClean="0"/>
              <a:t>csi</a:t>
            </a:r>
            <a:r>
              <a:rPr lang="en-US" baseline="0" dirty="0" smtClean="0"/>
              <a:t> cyber”</a:t>
            </a:r>
            <a:endParaRPr lang="en-US" dirty="0"/>
          </a:p>
        </p:txBody>
      </p:sp>
      <p:sp>
        <p:nvSpPr>
          <p:cNvPr id="4" name="Slide Number Placeholder 3"/>
          <p:cNvSpPr>
            <a:spLocks noGrp="1"/>
          </p:cNvSpPr>
          <p:nvPr>
            <p:ph type="sldNum" sz="quarter" idx="10"/>
          </p:nvPr>
        </p:nvSpPr>
        <p:spPr/>
        <p:txBody>
          <a:bodyPr/>
          <a:lstStyle/>
          <a:p>
            <a:fld id="{92971A9F-A7A3-49BA-A5F8-8A71CEE9E8FF}" type="slidenum">
              <a:rPr lang="en-US" smtClean="0"/>
              <a:pPr/>
              <a:t>2</a:t>
            </a:fld>
            <a:endParaRPr lang="en-US"/>
          </a:p>
        </p:txBody>
      </p:sp>
    </p:spTree>
    <p:extLst>
      <p:ext uri="{BB962C8B-B14F-4D97-AF65-F5344CB8AC3E}">
        <p14:creationId xmlns:p14="http://schemas.microsoft.com/office/powerpoint/2010/main" xmlns="" val="31644517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importance</a:t>
            </a:r>
            <a:r>
              <a:rPr lang="en-US" baseline="0" dirty="0" smtClean="0"/>
              <a:t> of the interrogation was to find out the person who had hacked the 911 sever, their intentions and who else was involved.</a:t>
            </a:r>
            <a:endParaRPr lang="en-US" dirty="0"/>
          </a:p>
        </p:txBody>
      </p:sp>
      <p:sp>
        <p:nvSpPr>
          <p:cNvPr id="4" name="Slide Number Placeholder 3"/>
          <p:cNvSpPr>
            <a:spLocks noGrp="1"/>
          </p:cNvSpPr>
          <p:nvPr>
            <p:ph type="sldNum" sz="quarter" idx="10"/>
          </p:nvPr>
        </p:nvSpPr>
        <p:spPr/>
        <p:txBody>
          <a:bodyPr/>
          <a:lstStyle/>
          <a:p>
            <a:fld id="{92971A9F-A7A3-49BA-A5F8-8A71CEE9E8FF}" type="slidenum">
              <a:rPr lang="en-US" smtClean="0"/>
              <a:pPr/>
              <a:t>3</a:t>
            </a:fld>
            <a:endParaRPr lang="en-US"/>
          </a:p>
        </p:txBody>
      </p:sp>
    </p:spTree>
    <p:extLst>
      <p:ext uri="{BB962C8B-B14F-4D97-AF65-F5344CB8AC3E}">
        <p14:creationId xmlns:p14="http://schemas.microsoft.com/office/powerpoint/2010/main" xmlns="" val="13554626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importance</a:t>
            </a:r>
            <a:r>
              <a:rPr lang="en-US" baseline="0" dirty="0" smtClean="0"/>
              <a:t> of the interrogation was to find out the person who had hacked the 911 sever, their intentions and who else was involved.</a:t>
            </a:r>
            <a:endParaRPr lang="en-US" dirty="0"/>
          </a:p>
        </p:txBody>
      </p:sp>
      <p:sp>
        <p:nvSpPr>
          <p:cNvPr id="4" name="Slide Number Placeholder 3"/>
          <p:cNvSpPr>
            <a:spLocks noGrp="1"/>
          </p:cNvSpPr>
          <p:nvPr>
            <p:ph type="sldNum" sz="quarter" idx="10"/>
          </p:nvPr>
        </p:nvSpPr>
        <p:spPr/>
        <p:txBody>
          <a:bodyPr/>
          <a:lstStyle/>
          <a:p>
            <a:fld id="{92971A9F-A7A3-49BA-A5F8-8A71CEE9E8FF}" type="slidenum">
              <a:rPr lang="en-US" smtClean="0"/>
              <a:pPr/>
              <a:t>4</a:t>
            </a:fld>
            <a:endParaRPr lang="en-US"/>
          </a:p>
        </p:txBody>
      </p:sp>
    </p:spTree>
    <p:extLst>
      <p:ext uri="{BB962C8B-B14F-4D97-AF65-F5344CB8AC3E}">
        <p14:creationId xmlns:p14="http://schemas.microsoft.com/office/powerpoint/2010/main" xmlns="" val="3974462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four are the main objectives of any interrogation,</a:t>
            </a:r>
            <a:endParaRPr lang="en-US" dirty="0"/>
          </a:p>
        </p:txBody>
      </p:sp>
      <p:sp>
        <p:nvSpPr>
          <p:cNvPr id="4" name="Slide Number Placeholder 3"/>
          <p:cNvSpPr>
            <a:spLocks noGrp="1"/>
          </p:cNvSpPr>
          <p:nvPr>
            <p:ph type="sldNum" sz="quarter" idx="10"/>
          </p:nvPr>
        </p:nvSpPr>
        <p:spPr/>
        <p:txBody>
          <a:bodyPr/>
          <a:lstStyle/>
          <a:p>
            <a:fld id="{92971A9F-A7A3-49BA-A5F8-8A71CEE9E8FF}" type="slidenum">
              <a:rPr lang="en-US" smtClean="0"/>
              <a:pPr/>
              <a:t>5</a:t>
            </a:fld>
            <a:endParaRPr lang="en-US"/>
          </a:p>
        </p:txBody>
      </p:sp>
    </p:spTree>
    <p:extLst>
      <p:ext uri="{BB962C8B-B14F-4D97-AF65-F5344CB8AC3E}">
        <p14:creationId xmlns:p14="http://schemas.microsoft.com/office/powerpoint/2010/main" xmlns="" val="6238585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By showing empathy, you</a:t>
            </a:r>
            <a:r>
              <a:rPr lang="en-US" baseline="0" dirty="0" smtClean="0"/>
              <a:t> give a false sense of security to the victim and they open up thinking you might be of help to them to cover the ill they did.</a:t>
            </a:r>
            <a:endParaRPr lang="en-US" dirty="0"/>
          </a:p>
        </p:txBody>
      </p:sp>
      <p:sp>
        <p:nvSpPr>
          <p:cNvPr id="4" name="Slide Number Placeholder 3"/>
          <p:cNvSpPr>
            <a:spLocks noGrp="1"/>
          </p:cNvSpPr>
          <p:nvPr>
            <p:ph type="sldNum" sz="quarter" idx="10"/>
          </p:nvPr>
        </p:nvSpPr>
        <p:spPr/>
        <p:txBody>
          <a:bodyPr/>
          <a:lstStyle/>
          <a:p>
            <a:fld id="{92971A9F-A7A3-49BA-A5F8-8A71CEE9E8FF}" type="slidenum">
              <a:rPr lang="en-US" smtClean="0"/>
              <a:pPr/>
              <a:t>6</a:t>
            </a:fld>
            <a:endParaRPr lang="en-US"/>
          </a:p>
        </p:txBody>
      </p:sp>
    </p:spTree>
    <p:extLst>
      <p:ext uri="{BB962C8B-B14F-4D97-AF65-F5344CB8AC3E}">
        <p14:creationId xmlns:p14="http://schemas.microsoft.com/office/powerpoint/2010/main" xmlns="" val="34852950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victims body</a:t>
            </a:r>
            <a:r>
              <a:rPr lang="en-US" baseline="0" dirty="0" smtClean="0"/>
              <a:t> movements and eye reactions can tell when they are guilty, lying or distressed.</a:t>
            </a:r>
            <a:endParaRPr lang="en-US" dirty="0"/>
          </a:p>
        </p:txBody>
      </p:sp>
      <p:sp>
        <p:nvSpPr>
          <p:cNvPr id="4" name="Slide Number Placeholder 3"/>
          <p:cNvSpPr>
            <a:spLocks noGrp="1"/>
          </p:cNvSpPr>
          <p:nvPr>
            <p:ph type="sldNum" sz="quarter" idx="10"/>
          </p:nvPr>
        </p:nvSpPr>
        <p:spPr/>
        <p:txBody>
          <a:bodyPr/>
          <a:lstStyle/>
          <a:p>
            <a:fld id="{92971A9F-A7A3-49BA-A5F8-8A71CEE9E8FF}" type="slidenum">
              <a:rPr lang="en-US" smtClean="0"/>
              <a:pPr/>
              <a:t>8</a:t>
            </a:fld>
            <a:endParaRPr lang="en-US"/>
          </a:p>
        </p:txBody>
      </p:sp>
    </p:spTree>
    <p:extLst>
      <p:ext uri="{BB962C8B-B14F-4D97-AF65-F5344CB8AC3E}">
        <p14:creationId xmlns:p14="http://schemas.microsoft.com/office/powerpoint/2010/main" xmlns="" val="3291141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By listening to what the suspect say, you may get a hint of which part they are lying,</a:t>
            </a:r>
            <a:r>
              <a:rPr lang="en-US" baseline="0" dirty="0" smtClean="0"/>
              <a:t> what does not add up or some details that might be minimal but connected to the offender. </a:t>
            </a:r>
            <a:endParaRPr lang="en-US" dirty="0"/>
          </a:p>
        </p:txBody>
      </p:sp>
      <p:sp>
        <p:nvSpPr>
          <p:cNvPr id="4" name="Slide Number Placeholder 3"/>
          <p:cNvSpPr>
            <a:spLocks noGrp="1"/>
          </p:cNvSpPr>
          <p:nvPr>
            <p:ph type="sldNum" sz="quarter" idx="10"/>
          </p:nvPr>
        </p:nvSpPr>
        <p:spPr/>
        <p:txBody>
          <a:bodyPr/>
          <a:lstStyle/>
          <a:p>
            <a:fld id="{92971A9F-A7A3-49BA-A5F8-8A71CEE9E8FF}" type="slidenum">
              <a:rPr lang="en-US" smtClean="0"/>
              <a:pPr/>
              <a:t>9</a:t>
            </a:fld>
            <a:endParaRPr lang="en-US"/>
          </a:p>
        </p:txBody>
      </p:sp>
    </p:spTree>
    <p:extLst>
      <p:ext uri="{BB962C8B-B14F-4D97-AF65-F5344CB8AC3E}">
        <p14:creationId xmlns:p14="http://schemas.microsoft.com/office/powerpoint/2010/main" xmlns="" val="2722620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65759" y="2166364"/>
            <a:ext cx="11471565" cy="1739347"/>
          </a:xfrm>
        </p:spPr>
        <p:txBody>
          <a:bodyPr tIns="45720" bIns="45720" anchor="ctr">
            <a:normAutofit/>
          </a:bodyPr>
          <a:lstStyle>
            <a:lvl1pPr algn="ctr">
              <a:lnSpc>
                <a:spcPct val="80000"/>
              </a:lnSpc>
              <a:defRPr sz="6000" spc="150" baseline="0"/>
            </a:lvl1pPr>
          </a:lstStyle>
          <a:p>
            <a:r>
              <a:rPr lang="en-US" smtClean="0"/>
              <a:t>Click to edit Master title style</a:t>
            </a:r>
            <a:endParaRPr lang="en-US" dirty="0"/>
          </a:p>
        </p:txBody>
      </p:sp>
      <p:sp>
        <p:nvSpPr>
          <p:cNvPr id="3" name="Subtitle 2"/>
          <p:cNvSpPr>
            <a:spLocks noGrp="1"/>
          </p:cNvSpPr>
          <p:nvPr>
            <p:ph type="subTitle" idx="1"/>
          </p:nvPr>
        </p:nvSpPr>
        <p:spPr>
          <a:xfrm>
            <a:off x="1524000" y="3996250"/>
            <a:ext cx="9144000" cy="1309255"/>
          </a:xfrm>
        </p:spPr>
        <p:txBody>
          <a:bodyPr>
            <a:normAutofit/>
          </a:bodyPr>
          <a:lstStyle>
            <a:lvl1pPr marL="0" indent="0" algn="ctr">
              <a:buNone/>
              <a:defRPr sz="2000"/>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pPr/>
              <a:t>12/18/2017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pPr/>
              <a:t>12/18/2017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191" y="2208879"/>
            <a:ext cx="10515600" cy="1676400"/>
          </a:xfrm>
        </p:spPr>
        <p:txBody>
          <a:bodyPr anchor="ctr">
            <a:noAutofit/>
          </a:bodyPr>
          <a:lstStyle>
            <a:lvl1pPr algn="ctr">
              <a:lnSpc>
                <a:spcPct val="80000"/>
              </a:lnSpc>
              <a:defRPr sz="6000" b="0" spc="150" baseline="0">
                <a:solidFill>
                  <a:schemeClr val="bg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833191" y="4010334"/>
            <a:ext cx="10515600" cy="1174639"/>
          </a:xfrm>
        </p:spPr>
        <p:txBody>
          <a:bodyPr anchor="t">
            <a:normAutofit/>
          </a:bodyPr>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lvl1pPr>
              <a:defRPr>
                <a:solidFill>
                  <a:schemeClr val="tx2"/>
                </a:solidFill>
              </a:defRPr>
            </a:lvl1pPr>
          </a:lstStyle>
          <a:p>
            <a:fld id="{96DFF08F-DC6B-4601-B491-B0F83F6DD2DA}" type="datetimeFigureOut">
              <a:rPr lang="en-US" dirty="0"/>
              <a:pPr/>
              <a:t>12/18/2017</a:t>
            </a:fld>
            <a:endParaRPr lang="en-US" dirty="0"/>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05344"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30391"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6DFF08F-DC6B-4601-B491-B0F83F6DD2DA}" type="datetimeFigureOut">
              <a:rPr lang="en-US" dirty="0"/>
              <a:pPr/>
              <a:t>12/18/2017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207008"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207008" y="2656566"/>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31230"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231230" y="2656564"/>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6DFF08F-DC6B-4601-B491-B0F83F6DD2DA}" type="datetimeFigureOut">
              <a:rPr lang="en-US" dirty="0"/>
              <a:pPr/>
              <a:t>12/18/2017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6DFF08F-DC6B-4601-B491-B0F83F6DD2DA}" type="datetimeFigureOut">
              <a:rPr lang="en-US" dirty="0"/>
              <a:pPr/>
              <a:t>12/18/2017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DFF08F-DC6B-4601-B491-B0F83F6DD2DA}" type="datetimeFigureOut">
              <a:rPr lang="en-US" dirty="0"/>
              <a:pPr/>
              <a:t>12/18/2017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207008" y="2120054"/>
            <a:ext cx="6126480" cy="4114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789023" y="2147486"/>
            <a:ext cx="3200400" cy="3432319"/>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96DFF08F-DC6B-4601-B491-B0F83F6DD2DA}" type="datetimeFigureOut">
              <a:rPr lang="en-US" dirty="0"/>
              <a:pPr/>
              <a:t>12/18/2017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280160" y="2211494"/>
            <a:ext cx="6126480" cy="3931920"/>
          </a:xfrm>
          <a:solidFill>
            <a:schemeClr val="tx2">
              <a:lumMod val="60000"/>
              <a:lumOff val="40000"/>
            </a:schemeClr>
          </a:solidFill>
        </p:spPr>
        <p:txBody>
          <a:bodyPr tIns="365760" anchor="t"/>
          <a:lstStyle>
            <a:lvl1pPr marL="0" indent="0" algn="ctr">
              <a:buNone/>
              <a:defRPr sz="3200">
                <a:solidFill>
                  <a:schemeClr val="tx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7790688" y="2150621"/>
            <a:ext cx="3200400" cy="3429000"/>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96DFF08F-DC6B-4601-B491-B0F83F6DD2DA}" type="datetimeFigureOut">
              <a:rPr lang="en-US" dirty="0"/>
              <a:pPr/>
              <a:t>12/18/2017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pPr/>
              <a:t>12/18/2017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9019312" y="0"/>
            <a:ext cx="27432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9160624" y="274638"/>
            <a:ext cx="2402380" cy="589756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199" y="274638"/>
            <a:ext cx="7973291" cy="5897562"/>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838200" y="6422854"/>
            <a:ext cx="2743196" cy="365125"/>
          </a:xfrm>
        </p:spPr>
        <p:txBody>
          <a:bodyPr/>
          <a:lstStyle/>
          <a:p>
            <a:fld id="{96DFF08F-DC6B-4601-B491-B0F83F6DD2DA}" type="datetimeFigureOut">
              <a:rPr lang="en-US" dirty="0"/>
              <a:pPr/>
              <a:t>12/18/2017</a:t>
            </a:fld>
            <a:endParaRPr lang="en-US" dirty="0"/>
          </a:p>
        </p:txBody>
      </p:sp>
      <p:sp>
        <p:nvSpPr>
          <p:cNvPr id="5" name="Footer Placeholder 4"/>
          <p:cNvSpPr>
            <a:spLocks noGrp="1"/>
          </p:cNvSpPr>
          <p:nvPr>
            <p:ph type="ftr" sz="quarter" idx="11"/>
          </p:nvPr>
        </p:nvSpPr>
        <p:spPr>
          <a:xfrm>
            <a:off x="3776135" y="6422854"/>
            <a:ext cx="4279669" cy="365125"/>
          </a:xfrm>
        </p:spPr>
        <p:txBody>
          <a:bodyPr/>
          <a:lstStyle/>
          <a:p>
            <a:endParaRPr lang="en-US" dirty="0"/>
          </a:p>
        </p:txBody>
      </p:sp>
      <p:sp>
        <p:nvSpPr>
          <p:cNvPr id="6" name="Slide Number Placeholder 5"/>
          <p:cNvSpPr>
            <a:spLocks noGrp="1"/>
          </p:cNvSpPr>
          <p:nvPr>
            <p:ph type="sldNum" sz="quarter" idx="12"/>
          </p:nvPr>
        </p:nvSpPr>
        <p:spPr>
          <a:xfrm>
            <a:off x="8073048" y="6422854"/>
            <a:ext cx="879759" cy="365125"/>
          </a:xfrm>
        </p:spPr>
        <p:txBody>
          <a:bodyPr/>
          <a:lstStyle/>
          <a:p>
            <a:fld id="{4FAB73BC-B049-4115-A692-8D63A059BFB8}"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ectangle 6"/>
          <p:cNvSpPr/>
          <p:nvPr/>
        </p:nvSpPr>
        <p:spPr>
          <a:xfrm>
            <a:off x="483" y="176109"/>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02919" y="284176"/>
            <a:ext cx="9784080" cy="150876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02919" y="2011680"/>
            <a:ext cx="9784080" cy="420624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202266" y="6422854"/>
            <a:ext cx="3000894" cy="365125"/>
          </a:xfrm>
          <a:prstGeom prst="rect">
            <a:avLst/>
          </a:prstGeom>
        </p:spPr>
        <p:txBody>
          <a:bodyPr vert="horz" lIns="91440" tIns="45720" rIns="45720" bIns="45720" rtlCol="0" anchor="ctr"/>
          <a:lstStyle>
            <a:lvl1pPr algn="l">
              <a:defRPr sz="1050">
                <a:solidFill>
                  <a:schemeClr val="tx1"/>
                </a:solidFill>
              </a:defRPr>
            </a:lvl1pPr>
          </a:lstStyle>
          <a:p>
            <a:fld id="{96DFF08F-DC6B-4601-B491-B0F83F6DD2DA}" type="datetimeFigureOut">
              <a:rPr lang="en-US" dirty="0"/>
              <a:pPr/>
              <a:t>12/18/2017</a:t>
            </a:fld>
            <a:endParaRPr lang="en-US" dirty="0"/>
          </a:p>
        </p:txBody>
      </p:sp>
      <p:sp>
        <p:nvSpPr>
          <p:cNvPr id="5" name="Footer Placeholder 4"/>
          <p:cNvSpPr>
            <a:spLocks noGrp="1"/>
          </p:cNvSpPr>
          <p:nvPr>
            <p:ph type="ftr" sz="quarter" idx="3"/>
          </p:nvPr>
        </p:nvSpPr>
        <p:spPr>
          <a:xfrm>
            <a:off x="5596471" y="6422854"/>
            <a:ext cx="5044440" cy="365125"/>
          </a:xfrm>
          <a:prstGeom prst="rect">
            <a:avLst/>
          </a:prstGeom>
        </p:spPr>
        <p:txBody>
          <a:bodyPr vert="horz" lIns="91440" tIns="45720" rIns="91440" bIns="45720" rtlCol="0" anchor="ctr"/>
          <a:lstStyle>
            <a:lvl1pPr algn="r">
              <a:defRPr sz="1050">
                <a:solidFill>
                  <a:schemeClr val="tx1"/>
                </a:solidFill>
              </a:defRPr>
            </a:lvl1pPr>
          </a:lstStyle>
          <a:p>
            <a:endParaRPr lang="en-US" dirty="0"/>
          </a:p>
        </p:txBody>
      </p:sp>
      <p:sp>
        <p:nvSpPr>
          <p:cNvPr id="6" name="Slide Number Placeholder 5"/>
          <p:cNvSpPr>
            <a:spLocks noGrp="1"/>
          </p:cNvSpPr>
          <p:nvPr>
            <p:ph type="sldNum" sz="quarter" idx="4"/>
          </p:nvPr>
        </p:nvSpPr>
        <p:spPr>
          <a:xfrm>
            <a:off x="10658927" y="6422854"/>
            <a:ext cx="946264" cy="365125"/>
          </a:xfrm>
          <a:prstGeom prst="rect">
            <a:avLst/>
          </a:prstGeom>
        </p:spPr>
        <p:txBody>
          <a:bodyPr vert="horz" lIns="45720" tIns="45720" rIns="91440" bIns="45720" rtlCol="0" anchor="ctr"/>
          <a:lstStyle>
            <a:lvl1pPr algn="l">
              <a:defRPr sz="1200" b="0">
                <a:solidFill>
                  <a:schemeClr val="tx1"/>
                </a:solidFill>
              </a:defRPr>
            </a:lvl1pPr>
          </a:lstStyle>
          <a:p>
            <a:fld id="{4FAB73BC-B049-4115-A692-8D63A059BFB8}"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p:titleStyle>
    <p:body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65759" y="546100"/>
            <a:ext cx="11471565" cy="5054600"/>
          </a:xfrm>
        </p:spPr>
        <p:txBody>
          <a:bodyPr>
            <a:normAutofit/>
          </a:bodyPr>
          <a:lstStyle/>
          <a:p>
            <a:r>
              <a:rPr lang="en-US" sz="2800" b="1" dirty="0">
                <a:latin typeface="Times New Roman" panose="02020603050405020304" pitchFamily="18" charset="0"/>
                <a:cs typeface="Times New Roman" panose="02020603050405020304" pitchFamily="18" charset="0"/>
              </a:rPr>
              <a:t>FBI INTERROGATION, CYBER </a:t>
            </a:r>
            <a:r>
              <a:rPr lang="en-US" sz="2800" b="1" dirty="0" smtClean="0">
                <a:latin typeface="Times New Roman" panose="02020603050405020304" pitchFamily="18" charset="0"/>
                <a:cs typeface="Times New Roman" panose="02020603050405020304" pitchFamily="18" charset="0"/>
              </a:rPr>
              <a:t>DIVISION</a:t>
            </a:r>
            <a:br>
              <a:rPr lang="en-US" sz="2800" b="1" dirty="0" smtClean="0">
                <a:latin typeface="Times New Roman" panose="02020603050405020304" pitchFamily="18" charset="0"/>
                <a:cs typeface="Times New Roman" panose="02020603050405020304" pitchFamily="18" charset="0"/>
              </a:rPr>
            </a:br>
            <a:r>
              <a:rPr lang="en-US" sz="2800" b="1" dirty="0" smtClean="0">
                <a:latin typeface="Times New Roman" panose="02020603050405020304" pitchFamily="18" charset="0"/>
                <a:cs typeface="Times New Roman" panose="02020603050405020304" pitchFamily="18" charset="0"/>
              </a:rPr>
              <a:t>name:</a:t>
            </a:r>
            <a:br>
              <a:rPr lang="en-US" sz="2800" b="1" dirty="0" smtClean="0">
                <a:latin typeface="Times New Roman" panose="02020603050405020304" pitchFamily="18" charset="0"/>
                <a:cs typeface="Times New Roman" panose="02020603050405020304" pitchFamily="18" charset="0"/>
              </a:rPr>
            </a:br>
            <a:r>
              <a:rPr lang="en-US" sz="2800" b="1" dirty="0" smtClean="0">
                <a:latin typeface="Times New Roman" panose="02020603050405020304" pitchFamily="18" charset="0"/>
                <a:cs typeface="Times New Roman" panose="02020603050405020304" pitchFamily="18" charset="0"/>
              </a:rPr>
              <a:t>Institutional Affiliation:</a:t>
            </a:r>
            <a:r>
              <a:rPr lang="en-US" sz="2800" b="1" dirty="0">
                <a:latin typeface="Times New Roman" panose="02020603050405020304" pitchFamily="18" charset="0"/>
                <a:cs typeface="Times New Roman" panose="02020603050405020304" pitchFamily="18" charset="0"/>
              </a:rPr>
              <a:t/>
            </a:r>
            <a:br>
              <a:rPr lang="en-US" sz="2800" b="1" dirty="0">
                <a:latin typeface="Times New Roman" panose="02020603050405020304" pitchFamily="18" charset="0"/>
                <a:cs typeface="Times New Roman" panose="02020603050405020304" pitchFamily="18" charset="0"/>
              </a:rPr>
            </a:br>
            <a:endParaRPr lang="en-US" sz="2800" dirty="0"/>
          </a:p>
        </p:txBody>
      </p:sp>
      <p:sp>
        <p:nvSpPr>
          <p:cNvPr id="3" name="Subtitle 2"/>
          <p:cNvSpPr>
            <a:spLocks noGrp="1"/>
          </p:cNvSpPr>
          <p:nvPr>
            <p:ph type="subTitle" idx="1"/>
          </p:nvPr>
        </p:nvSpPr>
        <p:spPr/>
        <p:txBody>
          <a:bodyPr>
            <a:normAutofit/>
          </a:bodyPr>
          <a:lstStyle/>
          <a:p>
            <a:endParaRPr lang="en-US" sz="4000" dirty="0">
              <a:latin typeface="Times New Roman" panose="02020603050405020304" pitchFamily="18" charset="0"/>
              <a:cs typeface="Times New Roman" panose="02020603050405020304" pitchFamily="18" charset="0"/>
            </a:endParaRPr>
          </a:p>
          <a:p>
            <a:endParaRPr lang="en-US" sz="4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2043893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2919" y="284176"/>
            <a:ext cx="9784080" cy="1392224"/>
          </a:xfrm>
        </p:spPr>
        <p:txBody>
          <a:bodyPr>
            <a:normAutofit fontScale="90000"/>
          </a:bodyPr>
          <a:lstStyle/>
          <a:p>
            <a:r>
              <a:rPr lang="en-US" b="1" dirty="0">
                <a:latin typeface="Times New Roman" panose="02020603050405020304" pitchFamily="18" charset="0"/>
                <a:cs typeface="Times New Roman" panose="02020603050405020304" pitchFamily="18" charset="0"/>
              </a:rPr>
              <a:t>FBI INTERROGATION, CYBER DIVISION.</a:t>
            </a: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endParaRPr lang="en-US" dirty="0"/>
          </a:p>
        </p:txBody>
      </p:sp>
      <p:sp>
        <p:nvSpPr>
          <p:cNvPr id="3" name="Content Placeholder 2"/>
          <p:cNvSpPr>
            <a:spLocks noGrp="1"/>
          </p:cNvSpPr>
          <p:nvPr>
            <p:ph idx="1"/>
          </p:nvPr>
        </p:nvSpPr>
        <p:spPr>
          <a:xfrm>
            <a:off x="1202919" y="1863968"/>
            <a:ext cx="9784080" cy="4353951"/>
          </a:xfrm>
        </p:spPr>
        <p:txBody>
          <a:bodyPr>
            <a:normAutofit fontScale="92500" lnSpcReduction="10000"/>
          </a:bodyPr>
          <a:lstStyle/>
          <a:p>
            <a:pPr>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Deputy director of the cyber department of the federal Bureau of justice Every Ryan is interrogating a suspect</a:t>
            </a:r>
            <a:r>
              <a:rPr lang="en-US" sz="2800" dirty="0" smtClean="0">
                <a:latin typeface="Times New Roman" panose="02020603050405020304" pitchFamily="18" charset="0"/>
                <a:cs typeface="Times New Roman" panose="02020603050405020304" pitchFamily="18" charset="0"/>
              </a:rPr>
              <a:t>.</a:t>
            </a:r>
          </a:p>
          <a:p>
            <a:pPr>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The suspect is claimed to be behind a massive cyber-attack in America's911 network. </a:t>
            </a:r>
            <a:endParaRPr lang="en-US" sz="2800" dirty="0" smtClean="0">
              <a:latin typeface="Times New Roman" panose="02020603050405020304" pitchFamily="18" charset="0"/>
              <a:cs typeface="Times New Roman" panose="02020603050405020304" pitchFamily="18" charset="0"/>
            </a:endParaRPr>
          </a:p>
          <a:p>
            <a:pPr>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The </a:t>
            </a:r>
            <a:r>
              <a:rPr lang="en-US" sz="2800" dirty="0">
                <a:latin typeface="Times New Roman" panose="02020603050405020304" pitchFamily="18" charset="0"/>
                <a:cs typeface="Times New Roman" panose="02020603050405020304" pitchFamily="18" charset="0"/>
              </a:rPr>
              <a:t>suspect is a former emergency respondent in charge of the communications on the 911 servers</a:t>
            </a:r>
            <a:r>
              <a:rPr lang="en-US" sz="2800" dirty="0" smtClean="0">
                <a:latin typeface="Times New Roman" panose="02020603050405020304" pitchFamily="18" charset="0"/>
                <a:cs typeface="Times New Roman" panose="02020603050405020304" pitchFamily="18" charset="0"/>
              </a:rPr>
              <a:t>.</a:t>
            </a:r>
          </a:p>
          <a:p>
            <a:pPr>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He was retrenched after it was noted that he used to enjoy listening to victims suffer and therefore had been delaying sending an emergency officer but rather keeping the victim on the call for up to more than 20 minutes just to enjoy listening to then plead as it made him feel he was in control.</a:t>
            </a:r>
          </a:p>
          <a:p>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0983976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86154" y="597877"/>
            <a:ext cx="11230708" cy="4616648"/>
          </a:xfrm>
          <a:prstGeom prst="rect">
            <a:avLst/>
          </a:prstGeom>
          <a:noFill/>
        </p:spPr>
        <p:txBody>
          <a:bodyPr wrap="square" rtlCol="0">
            <a:spAutoFit/>
          </a:bodyPr>
          <a:lstStyle/>
          <a:p>
            <a:pPr marL="457200" indent="-457200">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The </a:t>
            </a:r>
            <a:r>
              <a:rPr lang="en-US" sz="2800" dirty="0" smtClean="0">
                <a:latin typeface="Times New Roman" panose="02020603050405020304" pitchFamily="18" charset="0"/>
                <a:cs typeface="Times New Roman" panose="02020603050405020304" pitchFamily="18" charset="0"/>
              </a:rPr>
              <a:t>person being interrogated </a:t>
            </a:r>
            <a:r>
              <a:rPr lang="en-US" sz="2800" dirty="0">
                <a:latin typeface="Times New Roman" panose="02020603050405020304" pitchFamily="18" charset="0"/>
                <a:cs typeface="Times New Roman" panose="02020603050405020304" pitchFamily="18" charset="0"/>
              </a:rPr>
              <a:t>is suspected to have hacked the network using a virus that the department of justice believes was introduced to victims calls through open Wi-Fi </a:t>
            </a:r>
            <a:r>
              <a:rPr lang="en-US" sz="2800" dirty="0" smtClean="0">
                <a:latin typeface="Times New Roman" panose="02020603050405020304" pitchFamily="18" charset="0"/>
                <a:cs typeface="Times New Roman" panose="02020603050405020304" pitchFamily="18" charset="0"/>
              </a:rPr>
              <a:t>networks.</a:t>
            </a:r>
          </a:p>
          <a:p>
            <a:pPr marL="457200" indent="-457200">
              <a:lnSpc>
                <a:spcPct val="150000"/>
              </a:lnSpc>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Whenever </a:t>
            </a:r>
            <a:r>
              <a:rPr lang="en-US" sz="2800" dirty="0">
                <a:latin typeface="Times New Roman" panose="02020603050405020304" pitchFamily="18" charset="0"/>
                <a:cs typeface="Times New Roman" panose="02020603050405020304" pitchFamily="18" charset="0"/>
              </a:rPr>
              <a:t>any of them dialed 911, the call goes to him</a:t>
            </a:r>
            <a:r>
              <a:rPr lang="en-US" sz="2800" dirty="0" smtClean="0">
                <a:latin typeface="Times New Roman" panose="02020603050405020304" pitchFamily="18" charset="0"/>
                <a:cs typeface="Times New Roman" panose="02020603050405020304" pitchFamily="18" charset="0"/>
              </a:rPr>
              <a:t>.</a:t>
            </a:r>
          </a:p>
          <a:p>
            <a:pPr marL="457200" indent="-457200">
              <a:lnSpc>
                <a:spcPct val="150000"/>
              </a:lnSpc>
              <a:buFont typeface="Arial" panose="020B0604020202020204" pitchFamily="34" charset="0"/>
              <a:buChar char="•"/>
            </a:pPr>
            <a:r>
              <a:rPr lang="en-US" sz="2800" dirty="0" smtClean="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He would then record the victims and freeze their phones to cause more panic</a:t>
            </a:r>
            <a:r>
              <a:rPr lang="en-US" sz="2800" dirty="0" smtClean="0">
                <a:latin typeface="Times New Roman" panose="02020603050405020304" pitchFamily="18" charset="0"/>
                <a:cs typeface="Times New Roman" panose="02020603050405020304" pitchFamily="18" charset="0"/>
              </a:rPr>
              <a:t>.</a:t>
            </a:r>
          </a:p>
          <a:p>
            <a:pPr>
              <a:lnSpc>
                <a:spcPct val="150000"/>
              </a:lnSpc>
            </a:pPr>
            <a:r>
              <a:rPr lang="en-US" sz="2800" dirty="0" smtClean="0">
                <a:latin typeface="Times New Roman" panose="02020603050405020304" pitchFamily="18" charset="0"/>
                <a:cs typeface="Times New Roman" panose="02020603050405020304" pitchFamily="18" charset="0"/>
              </a:rPr>
              <a:t> </a:t>
            </a:r>
            <a:endParaRPr lang="en-US"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0807021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86154" y="597877"/>
            <a:ext cx="11230708" cy="3246530"/>
          </a:xfrm>
          <a:prstGeom prst="rect">
            <a:avLst/>
          </a:prstGeom>
          <a:noFill/>
        </p:spPr>
        <p:txBody>
          <a:bodyPr wrap="square" rtlCol="0">
            <a:spAutoFit/>
          </a:bodyPr>
          <a:lstStyle/>
          <a:p>
            <a:pPr marL="457200" indent="-457200">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It has been evident that the calls were being diverted to a location which happened to be his </a:t>
            </a:r>
            <a:r>
              <a:rPr lang="en-US" sz="2800" dirty="0" smtClean="0">
                <a:latin typeface="Times New Roman" panose="02020603050405020304" pitchFamily="18" charset="0"/>
                <a:cs typeface="Times New Roman" panose="02020603050405020304" pitchFamily="18" charset="0"/>
              </a:rPr>
              <a:t>house.</a:t>
            </a:r>
            <a:endParaRPr lang="en-US" sz="2800" dirty="0">
              <a:latin typeface="Times New Roman" panose="02020603050405020304" pitchFamily="18" charset="0"/>
              <a:cs typeface="Times New Roman" panose="02020603050405020304" pitchFamily="18" charset="0"/>
            </a:endParaRPr>
          </a:p>
          <a:p>
            <a:pPr marL="457200" indent="-457200">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 This made him the prime suspect.</a:t>
            </a:r>
          </a:p>
          <a:p>
            <a:pPr marL="457200" indent="-457200">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 Every Ryan is trying to get information from him so was to proof he is guilty. </a:t>
            </a:r>
          </a:p>
        </p:txBody>
      </p:sp>
    </p:spTree>
    <p:extLst>
      <p:ext uri="{BB962C8B-B14F-4D97-AF65-F5344CB8AC3E}">
        <p14:creationId xmlns:p14="http://schemas.microsoft.com/office/powerpoint/2010/main" xmlns="" val="24525768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800" b="1" cap="none" dirty="0" smtClean="0"/>
              <a:t>Summary of the Content.</a:t>
            </a:r>
            <a:r>
              <a:rPr lang="en-US" dirty="0"/>
              <a:t/>
            </a:r>
            <a:br>
              <a:rPr lang="en-US" dirty="0"/>
            </a:br>
            <a:endParaRPr lang="en-US" dirty="0"/>
          </a:p>
        </p:txBody>
      </p:sp>
      <p:sp>
        <p:nvSpPr>
          <p:cNvPr id="3" name="TextBox 2"/>
          <p:cNvSpPr txBox="1"/>
          <p:nvPr/>
        </p:nvSpPr>
        <p:spPr>
          <a:xfrm>
            <a:off x="539262" y="2180492"/>
            <a:ext cx="11418276" cy="4570482"/>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The video is an investigative event at the FBI cyber division, it is done with the following intentions:</a:t>
            </a:r>
          </a:p>
          <a:p>
            <a:pPr>
              <a:lnSpc>
                <a:spcPct val="150000"/>
              </a:lnSpc>
            </a:pPr>
            <a:r>
              <a:rPr lang="en-US" sz="2000" dirty="0">
                <a:latin typeface="Times New Roman" panose="02020603050405020304" pitchFamily="18" charset="0"/>
                <a:cs typeface="Times New Roman" panose="02020603050405020304" pitchFamily="18" charset="0"/>
              </a:rPr>
              <a:t>1. Help obtain facts about the happenings</a:t>
            </a:r>
          </a:p>
          <a:p>
            <a:pPr>
              <a:lnSpc>
                <a:spcPct val="150000"/>
              </a:lnSpc>
            </a:pPr>
            <a:r>
              <a:rPr lang="en-US" sz="2000" dirty="0">
                <a:latin typeface="Times New Roman" panose="02020603050405020304" pitchFamily="18" charset="0"/>
                <a:cs typeface="Times New Roman" panose="02020603050405020304" pitchFamily="18" charset="0"/>
              </a:rPr>
              <a:t>2. to establish the innocent and eliminate them.</a:t>
            </a:r>
          </a:p>
          <a:p>
            <a:pPr>
              <a:lnSpc>
                <a:spcPct val="150000"/>
              </a:lnSpc>
            </a:pPr>
            <a:r>
              <a:rPr lang="en-US" sz="2000" dirty="0">
                <a:latin typeface="Times New Roman" panose="02020603050405020304" pitchFamily="18" charset="0"/>
                <a:cs typeface="Times New Roman" panose="02020603050405020304" pitchFamily="18" charset="0"/>
              </a:rPr>
              <a:t>3. to recognize the offender.</a:t>
            </a:r>
          </a:p>
          <a:p>
            <a:pPr>
              <a:lnSpc>
                <a:spcPct val="150000"/>
              </a:lnSpc>
            </a:pPr>
            <a:r>
              <a:rPr lang="en-US" sz="2000" dirty="0">
                <a:latin typeface="Times New Roman" panose="02020603050405020304" pitchFamily="18" charset="0"/>
                <a:cs typeface="Times New Roman" panose="02020603050405020304" pitchFamily="18" charset="0"/>
              </a:rPr>
              <a:t>4. to achieve a confession from the guilty.</a:t>
            </a:r>
          </a:p>
          <a:p>
            <a:pPr marL="342900" indent="-342900">
              <a:lnSpc>
                <a:spcPct val="150000"/>
              </a:lnSpc>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For the investigation to be successful, it is dependent on the interrogator who is equipped with skills to aid the interrogation. </a:t>
            </a:r>
            <a:endParaRPr lang="en-US" sz="2000" dirty="0" smtClean="0">
              <a:latin typeface="Times New Roman" panose="02020603050405020304" pitchFamily="18" charset="0"/>
              <a:cs typeface="Times New Roman" panose="02020603050405020304" pitchFamily="18" charset="0"/>
            </a:endParaRPr>
          </a:p>
          <a:p>
            <a:pPr marL="342900" indent="-342900">
              <a:lnSpc>
                <a:spcPct val="150000"/>
              </a:lnSpc>
              <a:buFont typeface="Arial" panose="020B0604020202020204" pitchFamily="34" charset="0"/>
              <a:buChar char="•"/>
            </a:pPr>
            <a:r>
              <a:rPr lang="en-US" sz="2000" dirty="0" smtClean="0">
                <a:latin typeface="Times New Roman" panose="02020603050405020304" pitchFamily="18" charset="0"/>
                <a:cs typeface="Times New Roman" panose="02020603050405020304" pitchFamily="18" charset="0"/>
              </a:rPr>
              <a:t>This </a:t>
            </a:r>
            <a:r>
              <a:rPr lang="en-US" sz="2000" dirty="0">
                <a:latin typeface="Times New Roman" panose="02020603050405020304" pitchFamily="18" charset="0"/>
                <a:cs typeface="Times New Roman" panose="02020603050405020304" pitchFamily="18" charset="0"/>
              </a:rPr>
              <a:t>is achieved through carefully listening, observation of the suspects nonverbal communications, commitment, proper documentation and well-programmed questions.</a:t>
            </a:r>
          </a:p>
          <a:p>
            <a:pPr>
              <a:lnSpc>
                <a:spcPct val="150000"/>
              </a:lnSpc>
            </a:pPr>
            <a:endParaRPr lang="en-US"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7954127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2919" y="284176"/>
            <a:ext cx="9784080" cy="1591516"/>
          </a:xfrm>
        </p:spPr>
        <p:txBody>
          <a:bodyPr>
            <a:normAutofit fontScale="90000"/>
          </a:bodyPr>
          <a:lstStyle/>
          <a:p>
            <a:pPr algn="ctr"/>
            <a:r>
              <a:rPr lang="en-US" sz="4900" b="1" cap="none" dirty="0" smtClean="0">
                <a:latin typeface="Times New Roman" panose="02020603050405020304" pitchFamily="18" charset="0"/>
                <a:cs typeface="Times New Roman" panose="02020603050405020304" pitchFamily="18" charset="0"/>
              </a:rPr>
              <a:t>Interrogation techniques evident in the video.</a:t>
            </a:r>
            <a:r>
              <a:rPr lang="en-US" dirty="0"/>
              <a:t/>
            </a:r>
            <a:br>
              <a:rPr lang="en-US" dirty="0"/>
            </a:br>
            <a:endParaRPr lang="en-US" dirty="0"/>
          </a:p>
        </p:txBody>
      </p:sp>
      <p:sp>
        <p:nvSpPr>
          <p:cNvPr id="3" name="Content Placeholder 2"/>
          <p:cNvSpPr>
            <a:spLocks noGrp="1"/>
          </p:cNvSpPr>
          <p:nvPr>
            <p:ph idx="1"/>
          </p:nvPr>
        </p:nvSpPr>
        <p:spPr/>
        <p:txBody>
          <a:bodyPr>
            <a:normAutofit fontScale="70000" lnSpcReduction="20000"/>
          </a:bodyPr>
          <a:lstStyle/>
          <a:p>
            <a:pPr>
              <a:lnSpc>
                <a:spcPct val="160000"/>
              </a:lnSpc>
            </a:pPr>
            <a:r>
              <a:rPr lang="en-US" sz="2400" dirty="0">
                <a:latin typeface="Times New Roman" panose="02020603050405020304" pitchFamily="18" charset="0"/>
                <a:cs typeface="Times New Roman" panose="02020603050405020304" pitchFamily="18" charset="0"/>
              </a:rPr>
              <a:t>For any interrogation to be successful, the interrogator must put some techniques into practice. In the video, the following were used as discussed</a:t>
            </a:r>
            <a:r>
              <a:rPr lang="en-US" sz="2400" dirty="0" smtClean="0">
                <a:latin typeface="Times New Roman" panose="02020603050405020304" pitchFamily="18"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 </a:t>
            </a:r>
          </a:p>
          <a:p>
            <a:pPr marL="0" indent="0" algn="ctr">
              <a:lnSpc>
                <a:spcPct val="160000"/>
              </a:lnSpc>
              <a:buNone/>
            </a:pPr>
            <a:r>
              <a:rPr lang="en-US" sz="2400" b="1" u="sng" dirty="0" smtClean="0">
                <a:latin typeface="Times New Roman" panose="02020603050405020304" pitchFamily="18" charset="0"/>
                <a:cs typeface="Times New Roman" panose="02020603050405020304" pitchFamily="18" charset="0"/>
              </a:rPr>
              <a:t>1. SHOWING EMPATHY TO THE SUSPECT.  </a:t>
            </a:r>
          </a:p>
          <a:p>
            <a:pPr marL="0" indent="0">
              <a:lnSpc>
                <a:spcPct val="160000"/>
              </a:lnSpc>
              <a:buNone/>
            </a:pPr>
            <a:r>
              <a:rPr lang="en-US" sz="2400" dirty="0" smtClean="0">
                <a:latin typeface="Times New Roman" panose="02020603050405020304" pitchFamily="18" charset="0"/>
                <a:cs typeface="Times New Roman" panose="02020603050405020304" pitchFamily="18" charset="0"/>
              </a:rPr>
              <a:t>By </a:t>
            </a:r>
            <a:r>
              <a:rPr lang="en-US" sz="2400" dirty="0">
                <a:latin typeface="Times New Roman" panose="02020603050405020304" pitchFamily="18" charset="0"/>
                <a:cs typeface="Times New Roman" panose="02020603050405020304" pitchFamily="18" charset="0"/>
              </a:rPr>
              <a:t>attempting to create a good relationship with the person before smoothens the interrogations. It isn't normal for a suspect to need to tell the police anything, particularly one he doesn't have a clue. </a:t>
            </a:r>
            <a:r>
              <a:rPr lang="en-US" sz="2400" dirty="0" smtClean="0">
                <a:latin typeface="Times New Roman" panose="02020603050405020304" pitchFamily="18" charset="0"/>
                <a:cs typeface="Times New Roman" panose="02020603050405020304" pitchFamily="18" charset="0"/>
              </a:rPr>
              <a:t>Giving </a:t>
            </a:r>
            <a:r>
              <a:rPr lang="en-US" sz="2400" dirty="0">
                <a:latin typeface="Times New Roman" panose="02020603050405020304" pitchFamily="18" charset="0"/>
                <a:cs typeface="Times New Roman" panose="02020603050405020304" pitchFamily="18" charset="0"/>
              </a:rPr>
              <a:t>them a mug an espresso, a piece of candy, and so forth makes the vibe protected and associated with the officer. </a:t>
            </a:r>
            <a:r>
              <a:rPr lang="en-US" sz="2400" dirty="0" smtClean="0">
                <a:latin typeface="Times New Roman" panose="02020603050405020304" pitchFamily="18" charset="0"/>
                <a:cs typeface="Times New Roman" panose="02020603050405020304" pitchFamily="18" charset="0"/>
              </a:rPr>
              <a:t>Disclosing </a:t>
            </a:r>
            <a:r>
              <a:rPr lang="en-US" sz="2400" dirty="0">
                <a:latin typeface="Times New Roman" panose="02020603050405020304" pitchFamily="18" charset="0"/>
                <a:cs typeface="Times New Roman" panose="02020603050405020304" pitchFamily="18" charset="0"/>
              </a:rPr>
              <a:t>to </a:t>
            </a:r>
            <a:r>
              <a:rPr lang="en-US" sz="2400" dirty="0" smtClean="0">
                <a:latin typeface="Times New Roman" panose="02020603050405020304" pitchFamily="18" charset="0"/>
                <a:cs typeface="Times New Roman" panose="02020603050405020304" pitchFamily="18" charset="0"/>
              </a:rPr>
              <a:t>the suspect that the interrogator has finished </a:t>
            </a:r>
            <a:r>
              <a:rPr lang="en-US" sz="2400" dirty="0">
                <a:latin typeface="Times New Roman" panose="02020603050405020304" pitchFamily="18" charset="0"/>
                <a:cs typeface="Times New Roman" panose="02020603050405020304" pitchFamily="18" charset="0"/>
              </a:rPr>
              <a:t>a careful investigation that has prompted them and </a:t>
            </a:r>
            <a:r>
              <a:rPr lang="en-US" sz="2400" dirty="0" smtClean="0">
                <a:latin typeface="Times New Roman" panose="02020603050405020304" pitchFamily="18" charset="0"/>
                <a:cs typeface="Times New Roman" panose="02020603050405020304" pitchFamily="18" charset="0"/>
              </a:rPr>
              <a:t>that there is an open platform for the suspect share his/her </a:t>
            </a:r>
            <a:r>
              <a:rPr lang="en-US" sz="2400" dirty="0">
                <a:latin typeface="Times New Roman" panose="02020603050405020304" pitchFamily="18" charset="0"/>
                <a:cs typeface="Times New Roman" panose="02020603050405020304" pitchFamily="18" charset="0"/>
              </a:rPr>
              <a:t>side of the story. They tend to give greater believability to cross-examiners who have a non-undermining approach. This is the manner by which Every Ryan in the video wins the trust of the suspect. </a:t>
            </a:r>
          </a:p>
          <a:p>
            <a:pPr marL="0" indent="0">
              <a:lnSpc>
                <a:spcPct val="160000"/>
              </a:lnSpc>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6923248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08427" y="307622"/>
            <a:ext cx="9784080" cy="1508760"/>
          </a:xfrm>
        </p:spPr>
        <p:txBody>
          <a:bodyPr/>
          <a:lstStyle/>
          <a:p>
            <a:pPr algn="ctr"/>
            <a:r>
              <a:rPr lang="en-US" sz="4800" b="1" u="sng" cap="none" dirty="0" smtClean="0"/>
              <a:t>2</a:t>
            </a:r>
            <a:r>
              <a:rPr lang="en-US" b="1" u="sng" cap="none" dirty="0" smtClean="0"/>
              <a:t>. Asking open-ended questions. </a:t>
            </a:r>
            <a:r>
              <a:rPr lang="en-US" cap="none" dirty="0" smtClean="0"/>
              <a:t/>
            </a:r>
            <a:br>
              <a:rPr lang="en-US" cap="none" dirty="0" smtClean="0"/>
            </a:br>
            <a:endParaRPr lang="en-US" cap="none" dirty="0"/>
          </a:p>
        </p:txBody>
      </p:sp>
      <p:sp>
        <p:nvSpPr>
          <p:cNvPr id="3" name="Content Placeholder 2"/>
          <p:cNvSpPr>
            <a:spLocks noGrp="1"/>
          </p:cNvSpPr>
          <p:nvPr>
            <p:ph idx="1"/>
          </p:nvPr>
        </p:nvSpPr>
        <p:spPr/>
        <p:txBody>
          <a:bodyPr>
            <a:normAutofit fontScale="62500" lnSpcReduction="20000"/>
          </a:bodyPr>
          <a:lstStyle/>
          <a:p>
            <a:pPr>
              <a:lnSpc>
                <a:spcPct val="150000"/>
              </a:lnSpc>
            </a:pPr>
            <a:r>
              <a:rPr lang="en-US" sz="2600" dirty="0" smtClean="0">
                <a:latin typeface="Times New Roman" panose="02020603050405020304" pitchFamily="18" charset="0"/>
                <a:cs typeface="Times New Roman" panose="02020603050405020304" pitchFamily="18" charset="0"/>
              </a:rPr>
              <a:t>Open ended questions are advisable, </a:t>
            </a:r>
            <a:r>
              <a:rPr lang="en-US" sz="2600" dirty="0">
                <a:latin typeface="Times New Roman" panose="02020603050405020304" pitchFamily="18" charset="0"/>
                <a:cs typeface="Times New Roman" panose="02020603050405020304" pitchFamily="18" charset="0"/>
              </a:rPr>
              <a:t>for example, "let me know everything that happened yesterday from the time you woke up until the point when you finished your day". Q</a:t>
            </a:r>
            <a:r>
              <a:rPr lang="en-US" sz="2600" dirty="0" smtClean="0">
                <a:latin typeface="Times New Roman" panose="02020603050405020304" pitchFamily="18" charset="0"/>
                <a:cs typeface="Times New Roman" panose="02020603050405020304" pitchFamily="18" charset="0"/>
              </a:rPr>
              <a:t>uestions </a:t>
            </a:r>
            <a:r>
              <a:rPr lang="en-US" sz="2600" dirty="0">
                <a:latin typeface="Times New Roman" panose="02020603050405020304" pitchFamily="18" charset="0"/>
                <a:cs typeface="Times New Roman" panose="02020603050405020304" pitchFamily="18" charset="0"/>
              </a:rPr>
              <a:t>like these are </a:t>
            </a:r>
            <a:r>
              <a:rPr lang="en-US" sz="2600" dirty="0" smtClean="0">
                <a:latin typeface="Times New Roman" panose="02020603050405020304" pitchFamily="18" charset="0"/>
                <a:cs typeface="Times New Roman" panose="02020603050405020304" pitchFamily="18" charset="0"/>
              </a:rPr>
              <a:t>open-ended, </a:t>
            </a:r>
            <a:r>
              <a:rPr lang="en-US" sz="2600" dirty="0">
                <a:latin typeface="Times New Roman" panose="02020603050405020304" pitchFamily="18" charset="0"/>
                <a:cs typeface="Times New Roman" panose="02020603050405020304" pitchFamily="18" charset="0"/>
              </a:rPr>
              <a:t>considering the person to give a free account reaction with no impact from the </a:t>
            </a:r>
            <a:r>
              <a:rPr lang="en-US" sz="2600" dirty="0" smtClean="0">
                <a:latin typeface="Times New Roman" panose="02020603050405020304" pitchFamily="18" charset="0"/>
                <a:cs typeface="Times New Roman" panose="02020603050405020304" pitchFamily="18" charset="0"/>
              </a:rPr>
              <a:t>interviewer. </a:t>
            </a:r>
          </a:p>
          <a:p>
            <a:pPr>
              <a:lnSpc>
                <a:spcPct val="150000"/>
              </a:lnSpc>
            </a:pPr>
            <a:r>
              <a:rPr lang="en-US" sz="2600" dirty="0" smtClean="0">
                <a:latin typeface="Times New Roman" panose="02020603050405020304" pitchFamily="18" charset="0"/>
                <a:cs typeface="Times New Roman" panose="02020603050405020304" pitchFamily="18" charset="0"/>
              </a:rPr>
              <a:t>Some </a:t>
            </a:r>
            <a:r>
              <a:rPr lang="en-US" sz="2600" dirty="0">
                <a:latin typeface="Times New Roman" panose="02020603050405020304" pitchFamily="18" charset="0"/>
                <a:cs typeface="Times New Roman" panose="02020603050405020304" pitchFamily="18" charset="0"/>
              </a:rPr>
              <a:t>portion of the significance of this sort of question is that we get data as opposed to giving data away, and there is constrained sullying from the </a:t>
            </a:r>
            <a:r>
              <a:rPr lang="en-US" sz="2600" dirty="0" smtClean="0">
                <a:latin typeface="Times New Roman" panose="02020603050405020304" pitchFamily="18" charset="0"/>
                <a:cs typeface="Times New Roman" panose="02020603050405020304" pitchFamily="18" charset="0"/>
              </a:rPr>
              <a:t>question </a:t>
            </a:r>
            <a:r>
              <a:rPr lang="en-US" sz="2600" dirty="0">
                <a:latin typeface="Times New Roman" panose="02020603050405020304" pitchFamily="18" charset="0"/>
                <a:cs typeface="Times New Roman" panose="02020603050405020304" pitchFamily="18" charset="0"/>
              </a:rPr>
              <a:t>itself. Making an inquiry, for example, "were you in the house yesterday at 2:00?" quickly informs the subject critical certainties regarding your investigation, for example, 'time' and 'area'. In the wake of acquiring the underlying reaction from an open inquiry, regardless of whether in a composed articulation or an oral meeting, you at that point audit and make illuminating inquiries to develop what they expressed. </a:t>
            </a:r>
            <a:endParaRPr lang="en-US" sz="2600" dirty="0" smtClean="0">
              <a:latin typeface="Times New Roman" panose="02020603050405020304" pitchFamily="18" charset="0"/>
              <a:cs typeface="Times New Roman" panose="02020603050405020304" pitchFamily="18" charset="0"/>
            </a:endParaRPr>
          </a:p>
          <a:p>
            <a:pPr>
              <a:lnSpc>
                <a:spcPct val="150000"/>
              </a:lnSpc>
            </a:pPr>
            <a:r>
              <a:rPr lang="en-US" sz="2600" dirty="0" smtClean="0">
                <a:latin typeface="Times New Roman" panose="02020603050405020304" pitchFamily="18" charset="0"/>
                <a:cs typeface="Times New Roman" panose="02020603050405020304" pitchFamily="18" charset="0"/>
              </a:rPr>
              <a:t>This </a:t>
            </a:r>
            <a:r>
              <a:rPr lang="en-US" sz="2600" dirty="0">
                <a:latin typeface="Times New Roman" panose="02020603050405020304" pitchFamily="18" charset="0"/>
                <a:cs typeface="Times New Roman" panose="02020603050405020304" pitchFamily="18" charset="0"/>
              </a:rPr>
              <a:t>sealed to be an impact strategy since the suspect does not have a vindication for the particular time and shows </a:t>
            </a:r>
            <a:r>
              <a:rPr lang="en-US" sz="2600" dirty="0" smtClean="0">
                <a:latin typeface="Times New Roman" panose="02020603050405020304" pitchFamily="18" charset="0"/>
                <a:cs typeface="Times New Roman" panose="02020603050405020304" pitchFamily="18" charset="0"/>
              </a:rPr>
              <a:t>distress. </a:t>
            </a:r>
            <a:endParaRPr lang="en-US" sz="2600" dirty="0">
              <a:latin typeface="Times New Roman" panose="02020603050405020304" pitchFamily="18"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xmlns="" val="27892378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u="sng" cap="none" dirty="0" smtClean="0">
                <a:latin typeface="Times New Roman" panose="02020603050405020304" pitchFamily="18" charset="0"/>
                <a:cs typeface="Times New Roman" panose="02020603050405020304" pitchFamily="18" charset="0"/>
              </a:rPr>
              <a:t>3. Paying close regard for everything.</a:t>
            </a:r>
            <a:r>
              <a:rPr lang="en-US" b="1" u="sng" dirty="0" smtClean="0"/>
              <a:t> </a:t>
            </a:r>
            <a:r>
              <a:rPr lang="en-US" dirty="0"/>
              <a:t/>
            </a:r>
            <a:br>
              <a:rPr lang="en-US" dirty="0"/>
            </a:br>
            <a:endParaRPr lang="en-US" dirty="0"/>
          </a:p>
        </p:txBody>
      </p:sp>
      <p:sp>
        <p:nvSpPr>
          <p:cNvPr id="3" name="Content Placeholder 2"/>
          <p:cNvSpPr>
            <a:spLocks noGrp="1"/>
          </p:cNvSpPr>
          <p:nvPr>
            <p:ph idx="1"/>
          </p:nvPr>
        </p:nvSpPr>
        <p:spPr/>
        <p:txBody>
          <a:bodyPr>
            <a:noAutofit/>
          </a:bodyPr>
          <a:lstStyle/>
          <a:p>
            <a:pPr>
              <a:lnSpc>
                <a:spcPct val="150000"/>
              </a:lnSpc>
            </a:pPr>
            <a:r>
              <a:rPr lang="en-US" dirty="0" smtClean="0">
                <a:latin typeface="Times New Roman" panose="02020603050405020304" pitchFamily="18" charset="0"/>
                <a:cs typeface="Times New Roman" panose="02020603050405020304" pitchFamily="18" charset="0"/>
              </a:rPr>
              <a:t>It is possible to </a:t>
            </a:r>
            <a:r>
              <a:rPr lang="en-US" dirty="0">
                <a:latin typeface="Times New Roman" panose="02020603050405020304" pitchFamily="18" charset="0"/>
                <a:cs typeface="Times New Roman" panose="02020603050405020304" pitchFamily="18" charset="0"/>
              </a:rPr>
              <a:t>get a great deal of non-verbal and verbal pieces of information </a:t>
            </a:r>
            <a:r>
              <a:rPr lang="en-US" dirty="0" smtClean="0">
                <a:latin typeface="Times New Roman" panose="02020603050405020304" pitchFamily="18" charset="0"/>
                <a:cs typeface="Times New Roman" panose="02020603050405020304" pitchFamily="18" charset="0"/>
              </a:rPr>
              <a:t>that could otherwise be missed when taking notes.</a:t>
            </a:r>
          </a:p>
          <a:p>
            <a:pPr>
              <a:lnSpc>
                <a:spcPct val="150000"/>
              </a:lnSpc>
            </a:pPr>
            <a:r>
              <a:rPr lang="en-US" dirty="0" smtClean="0">
                <a:latin typeface="Times New Roman" panose="02020603050405020304" pitchFamily="18" charset="0"/>
                <a:cs typeface="Times New Roman" panose="02020603050405020304" pitchFamily="18" charset="0"/>
              </a:rPr>
              <a:t>Moreover</a:t>
            </a:r>
            <a:r>
              <a:rPr lang="en-US" dirty="0">
                <a:latin typeface="Times New Roman" panose="02020603050405020304" pitchFamily="18" charset="0"/>
                <a:cs typeface="Times New Roman" panose="02020603050405020304" pitchFamily="18" charset="0"/>
              </a:rPr>
              <a:t>, giving careful consideration to everything the suspect says and does makes extra weight on them, which may prompt them separating within the near future. </a:t>
            </a:r>
            <a:endParaRPr lang="en-US" dirty="0" smtClean="0">
              <a:latin typeface="Times New Roman" panose="02020603050405020304" pitchFamily="18" charset="0"/>
              <a:cs typeface="Times New Roman" panose="02020603050405020304" pitchFamily="18" charset="0"/>
            </a:endParaRPr>
          </a:p>
          <a:p>
            <a:pPr>
              <a:lnSpc>
                <a:spcPct val="150000"/>
              </a:lnSpc>
            </a:pPr>
            <a:r>
              <a:rPr lang="en-US" dirty="0" smtClean="0">
                <a:latin typeface="Times New Roman" panose="02020603050405020304" pitchFamily="18" charset="0"/>
                <a:cs typeface="Times New Roman" panose="02020603050405020304" pitchFamily="18" charset="0"/>
              </a:rPr>
              <a:t>This </a:t>
            </a:r>
            <a:r>
              <a:rPr lang="en-US" dirty="0">
                <a:latin typeface="Times New Roman" panose="02020603050405020304" pitchFamily="18" charset="0"/>
                <a:cs typeface="Times New Roman" panose="02020603050405020304" pitchFamily="18" charset="0"/>
              </a:rPr>
              <a:t>is the manner by which the interrogator in the video can realize that the question of the murders that happened earlier that day was upsetting the suspect. He had directed the killings and recorded them to fulfill high inclination of seeing victims suffer. </a:t>
            </a:r>
          </a:p>
          <a:p>
            <a:pPr marL="0" indent="0">
              <a:lnSpc>
                <a:spcPct val="150000"/>
              </a:lnSpc>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5651546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u="sng" cap="none" dirty="0" smtClean="0">
                <a:latin typeface="Times New Roman" panose="02020603050405020304" pitchFamily="18" charset="0"/>
                <a:cs typeface="Times New Roman" panose="02020603050405020304" pitchFamily="18" charset="0"/>
              </a:rPr>
              <a:t>4. Listening to what the suspect says.</a:t>
            </a:r>
            <a:endParaRPr lang="en-US" cap="none"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Autofit/>
          </a:bodyPr>
          <a:lstStyle/>
          <a:p>
            <a:pPr marL="0" indent="0">
              <a:lnSpc>
                <a:spcPct val="150000"/>
              </a:lnSpc>
              <a:buNone/>
            </a:pPr>
            <a:r>
              <a:rPr lang="en-US" sz="2000" dirty="0">
                <a:latin typeface="Times New Roman" panose="02020603050405020304" pitchFamily="18" charset="0"/>
                <a:cs typeface="Times New Roman" panose="02020603050405020304" pitchFamily="18" charset="0"/>
              </a:rPr>
              <a:t>This by a wide margin is a standout amongst the most imperative parts of leading viable criminal interrogations. It appears to be somewhat self-evident, however practically speaking, numerous specialists don't generally tune in to what the individual said. Regularly the agent is working down a rundown of inquiries and keeping in mind that the individual is reacting to one inquiry, they are as of now considering the following inquiry they anticipate inquiring (</a:t>
            </a:r>
            <a:r>
              <a:rPr lang="en-US" sz="2000" dirty="0" err="1">
                <a:latin typeface="Times New Roman" panose="02020603050405020304" pitchFamily="18" charset="0"/>
                <a:cs typeface="Times New Roman" panose="02020603050405020304" pitchFamily="18" charset="0"/>
              </a:rPr>
              <a:t>Pattavina</a:t>
            </a:r>
            <a:r>
              <a:rPr lang="en-US" sz="2000" dirty="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2005</a:t>
            </a:r>
            <a:r>
              <a:rPr lang="en-US" sz="2000" dirty="0">
                <a:latin typeface="Times New Roman" panose="02020603050405020304" pitchFamily="18" charset="0"/>
                <a:cs typeface="Times New Roman" panose="02020603050405020304" pitchFamily="18" charset="0"/>
              </a:rPr>
              <a:t>). Additionally, sometimes the agent is so gotten up to speed in taking a gander at the non-verbal conduct, eye developments, hand and foot developments or other preparing motions and endeavoring to evaluate what that all methods, yet the verbal prompts are being missed. </a:t>
            </a:r>
          </a:p>
          <a:p>
            <a:pPr marL="0" indent="0">
              <a:lnSpc>
                <a:spcPct val="150000"/>
              </a:lnSpc>
              <a:buNone/>
            </a:pPr>
            <a:endParaRPr lang="en-US" sz="1400" dirty="0">
              <a:latin typeface="Times New Roman" panose="02020603050405020304" pitchFamily="18" charset="0"/>
              <a:cs typeface="Times New Roman" panose="02020603050405020304" pitchFamily="18" charset="0"/>
            </a:endParaRPr>
          </a:p>
          <a:p>
            <a:pPr marL="0" indent="0">
              <a:lnSpc>
                <a:spcPct val="150000"/>
              </a:lnSpc>
              <a:buNone/>
            </a:pPr>
            <a:endParaRPr lang="en-US"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845831285"/>
      </p:ext>
    </p:extLst>
  </p:cSld>
  <p:clrMapOvr>
    <a:masterClrMapping/>
  </p:clrMapOvr>
  <p:transition>
    <p:wheel spokes="3"/>
    <p:sndAc>
      <p:stSnd>
        <p:snd r:embed="rId3" name="cashreg.wav"/>
      </p:stSnd>
    </p:sndAc>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33754" y="293077"/>
            <a:ext cx="11406554" cy="6555641"/>
          </a:xfrm>
          <a:prstGeom prst="rect">
            <a:avLst/>
          </a:prstGeom>
          <a:noFill/>
        </p:spPr>
        <p:txBody>
          <a:bodyPr wrap="square" rtlCol="0">
            <a:spAutoFit/>
          </a:bodyPr>
          <a:lstStyle/>
          <a:p>
            <a:pPr>
              <a:lnSpc>
                <a:spcPct val="150000"/>
              </a:lnSpc>
            </a:pPr>
            <a:r>
              <a:rPr lang="en-US" sz="2800" dirty="0">
                <a:latin typeface="Times New Roman" panose="02020603050405020304" pitchFamily="18" charset="0"/>
                <a:cs typeface="Times New Roman" panose="02020603050405020304" pitchFamily="18" charset="0"/>
              </a:rPr>
              <a:t>The significance of this can't be downplayed on the grounds that a great part of the current research on double-dealing has demonstrated that verbal signals are more symptomatic of duplicity than non-verbal </a:t>
            </a:r>
            <a:r>
              <a:rPr lang="en-US" sz="2800" dirty="0" smtClean="0">
                <a:latin typeface="Times New Roman" panose="02020603050405020304" pitchFamily="18" charset="0"/>
                <a:cs typeface="Times New Roman" panose="02020603050405020304" pitchFamily="18" charset="0"/>
              </a:rPr>
              <a:t>prompts. Scientists </a:t>
            </a:r>
            <a:r>
              <a:rPr lang="en-US" sz="2800" dirty="0">
                <a:latin typeface="Times New Roman" panose="02020603050405020304" pitchFamily="18" charset="0"/>
                <a:cs typeface="Times New Roman" panose="02020603050405020304" pitchFamily="18" charset="0"/>
              </a:rPr>
              <a:t>have prescribed that police concentrate on what individuals say as opposed to what they do amid interviews since it has been demonstrated that honest records contrast from created accounts in different ways which can be recognized by truly tuning in to their record (</a:t>
            </a:r>
            <a:r>
              <a:rPr lang="en-US" sz="2800" dirty="0" smtClean="0">
                <a:latin typeface="Times New Roman" panose="02020603050405020304" pitchFamily="18" charset="0"/>
                <a:cs typeface="Times New Roman" panose="02020603050405020304" pitchFamily="18" charset="0"/>
              </a:rPr>
              <a:t>Goleman, </a:t>
            </a:r>
            <a:r>
              <a:rPr lang="en-US" sz="2800" dirty="0">
                <a:latin typeface="Times New Roman" panose="02020603050405020304" pitchFamily="18" charset="0"/>
                <a:cs typeface="Times New Roman" panose="02020603050405020304" pitchFamily="18" charset="0"/>
              </a:rPr>
              <a:t>1998). By tuning in to the suspect Every can realize when the suspect says, "they are mine," in the vast majority of his sentences, he just means the recorded voices were his own particular voice and not the victims. </a:t>
            </a:r>
          </a:p>
        </p:txBody>
      </p:sp>
    </p:spTree>
    <p:extLst>
      <p:ext uri="{BB962C8B-B14F-4D97-AF65-F5344CB8AC3E}">
        <p14:creationId xmlns:p14="http://schemas.microsoft.com/office/powerpoint/2010/main" xmlns="" val="25883292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u="sng" cap="none" dirty="0" smtClean="0">
                <a:latin typeface="Times New Roman" panose="02020603050405020304" pitchFamily="18" charset="0"/>
                <a:cs typeface="Times New Roman" panose="02020603050405020304" pitchFamily="18" charset="0"/>
              </a:rPr>
              <a:t>5. Do some exploration on the suspect and his relations. </a:t>
            </a:r>
            <a:endParaRPr lang="en-US" cap="none"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Autofit/>
          </a:bodyPr>
          <a:lstStyle/>
          <a:p>
            <a:pPr marL="0" indent="0">
              <a:lnSpc>
                <a:spcPct val="150000"/>
              </a:lnSpc>
              <a:buNone/>
            </a:pPr>
            <a:r>
              <a:rPr lang="en-US" sz="2100" dirty="0" smtClean="0">
                <a:latin typeface="Times New Roman" panose="02020603050405020304" pitchFamily="18" charset="0"/>
                <a:cs typeface="Times New Roman" panose="02020603050405020304" pitchFamily="18" charset="0"/>
              </a:rPr>
              <a:t>Finding out </a:t>
            </a:r>
            <a:r>
              <a:rPr lang="en-US" sz="2100" dirty="0">
                <a:latin typeface="Times New Roman" panose="02020603050405020304" pitchFamily="18" charset="0"/>
                <a:cs typeface="Times New Roman" panose="02020603050405020304" pitchFamily="18" charset="0"/>
              </a:rPr>
              <a:t>what is essential to </a:t>
            </a:r>
            <a:r>
              <a:rPr lang="en-US" sz="2100" dirty="0" smtClean="0">
                <a:latin typeface="Times New Roman" panose="02020603050405020304" pitchFamily="18" charset="0"/>
                <a:cs typeface="Times New Roman" panose="02020603050405020304" pitchFamily="18" charset="0"/>
              </a:rPr>
              <a:t>a suspect </a:t>
            </a:r>
            <a:r>
              <a:rPr lang="en-US" sz="2100" dirty="0">
                <a:latin typeface="Times New Roman" panose="02020603050405020304" pitchFamily="18" charset="0"/>
                <a:cs typeface="Times New Roman" panose="02020603050405020304" pitchFamily="18" charset="0"/>
              </a:rPr>
              <a:t>(youngsters, wife, work, fears of prison, and so on.) and utilize those snares further </a:t>
            </a:r>
            <a:r>
              <a:rPr lang="en-US" sz="2100" dirty="0" smtClean="0">
                <a:latin typeface="Times New Roman" panose="02020603050405020304" pitchFamily="18" charset="0"/>
                <a:cs typeface="Times New Roman" panose="02020603050405020304" pitchFamily="18" charset="0"/>
              </a:rPr>
              <a:t>improves the likelihood of a successful interrogation. </a:t>
            </a:r>
            <a:r>
              <a:rPr lang="en-US" sz="2100" dirty="0">
                <a:latin typeface="Times New Roman" panose="02020603050405020304" pitchFamily="18" charset="0"/>
                <a:cs typeface="Times New Roman" panose="02020603050405020304" pitchFamily="18" charset="0"/>
              </a:rPr>
              <a:t>As the researches </a:t>
            </a:r>
            <a:r>
              <a:rPr lang="en-US" sz="2100" dirty="0" smtClean="0">
                <a:latin typeface="Times New Roman" panose="02020603050405020304" pitchFamily="18" charset="0"/>
                <a:cs typeface="Times New Roman" panose="02020603050405020304" pitchFamily="18" charset="0"/>
              </a:rPr>
              <a:t>done </a:t>
            </a:r>
            <a:r>
              <a:rPr lang="en-US" sz="2100" dirty="0">
                <a:latin typeface="Times New Roman" panose="02020603050405020304" pitchFamily="18" charset="0"/>
                <a:cs typeface="Times New Roman" panose="02020603050405020304" pitchFamily="18" charset="0"/>
              </a:rPr>
              <a:t>by the department of justice to enhance the productivity of interrogations, numerous confessions are gotten by telling a suspect their confession is to their greatest advantage to anticipate a loss of these essential connections in their lives (</a:t>
            </a:r>
            <a:r>
              <a:rPr lang="en-US" sz="2100" dirty="0" smtClean="0">
                <a:latin typeface="Times New Roman" panose="02020603050405020304" pitchFamily="18" charset="0"/>
                <a:cs typeface="Times New Roman" panose="02020603050405020304" pitchFamily="18" charset="0"/>
              </a:rPr>
              <a:t>Captain, </a:t>
            </a:r>
            <a:r>
              <a:rPr lang="en-US" sz="2100" dirty="0">
                <a:latin typeface="Times New Roman" panose="02020603050405020304" pitchFamily="18" charset="0"/>
                <a:cs typeface="Times New Roman" panose="02020603050405020304" pitchFamily="18" charset="0"/>
              </a:rPr>
              <a:t>1985). Each utilization a similar procedure when she says the casualty's wife to him influencing him to feel contrite when he considers what may happen to his wife and confesses.</a:t>
            </a:r>
          </a:p>
        </p:txBody>
      </p:sp>
    </p:spTree>
    <p:extLst>
      <p:ext uri="{BB962C8B-B14F-4D97-AF65-F5344CB8AC3E}">
        <p14:creationId xmlns:p14="http://schemas.microsoft.com/office/powerpoint/2010/main" xmlns="" val="12313676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86154" y="574431"/>
            <a:ext cx="11090031" cy="5174493"/>
          </a:xfrm>
          <a:prstGeom prst="rect">
            <a:avLst/>
          </a:prstGeom>
          <a:noFill/>
        </p:spPr>
        <p:txBody>
          <a:bodyPr wrap="square" rtlCol="0">
            <a:spAutoFit/>
          </a:bodyPr>
          <a:lstStyle/>
          <a:p>
            <a:pPr>
              <a:lnSpc>
                <a:spcPct val="150000"/>
              </a:lnSpc>
            </a:pPr>
            <a:r>
              <a:rPr lang="en-US" sz="3200" dirty="0">
                <a:latin typeface="Times New Roman" panose="02020603050405020304" pitchFamily="18" charset="0"/>
                <a:cs typeface="Times New Roman" panose="02020603050405020304" pitchFamily="18" charset="0"/>
              </a:rPr>
              <a:t>In conclusion, there are surely no easy routes to conducting powerful interrogations, and it is my feeling that by proper preparations and experience gathered from previous occurrences, the more successful one can be. In any case, by applying the essential standards as acquiring much foundation can be accrued on the issue at hand. This can be achieved by use of the techniques discussed above as evident in the video.</a:t>
            </a:r>
          </a:p>
        </p:txBody>
      </p:sp>
    </p:spTree>
    <p:extLst>
      <p:ext uri="{BB962C8B-B14F-4D97-AF65-F5344CB8AC3E}">
        <p14:creationId xmlns:p14="http://schemas.microsoft.com/office/powerpoint/2010/main" xmlns="" val="17988243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u="sng" dirty="0"/>
              <a:t>References.</a:t>
            </a:r>
            <a:r>
              <a:rPr lang="en-US" dirty="0"/>
              <a:t/>
            </a:r>
            <a:br>
              <a:rPr lang="en-US" dirty="0"/>
            </a:br>
            <a:endParaRPr lang="en-US" dirty="0"/>
          </a:p>
        </p:txBody>
      </p:sp>
      <p:sp>
        <p:nvSpPr>
          <p:cNvPr id="3" name="Content Placeholder 2"/>
          <p:cNvSpPr>
            <a:spLocks noGrp="1"/>
          </p:cNvSpPr>
          <p:nvPr>
            <p:ph idx="1"/>
          </p:nvPr>
        </p:nvSpPr>
        <p:spPr/>
        <p:txBody>
          <a:bodyPr>
            <a:normAutofit fontScale="85000" lnSpcReduction="20000"/>
          </a:bodyPr>
          <a:lstStyle/>
          <a:p>
            <a:pPr>
              <a:lnSpc>
                <a:spcPct val="150000"/>
              </a:lnSpc>
            </a:pPr>
            <a:r>
              <a:rPr lang="en-US" sz="3600" dirty="0">
                <a:latin typeface="Times New Roman" panose="02020603050405020304" pitchFamily="18" charset="0"/>
                <a:cs typeface="Times New Roman" panose="02020603050405020304" pitchFamily="18" charset="0"/>
              </a:rPr>
              <a:t>Caplan, G. M. (1985). Questioning Miranda. </a:t>
            </a:r>
            <a:r>
              <a:rPr lang="en-US" sz="3600" dirty="0" err="1">
                <a:latin typeface="Times New Roman" panose="02020603050405020304" pitchFamily="18" charset="0"/>
                <a:cs typeface="Times New Roman" panose="02020603050405020304" pitchFamily="18" charset="0"/>
              </a:rPr>
              <a:t>Vand</a:t>
            </a:r>
            <a:r>
              <a:rPr lang="en-US" sz="3600" dirty="0">
                <a:latin typeface="Times New Roman" panose="02020603050405020304" pitchFamily="18" charset="0"/>
                <a:cs typeface="Times New Roman" panose="02020603050405020304" pitchFamily="18" charset="0"/>
              </a:rPr>
              <a:t>. L. Rev., 38, 1417.</a:t>
            </a:r>
          </a:p>
          <a:p>
            <a:pPr>
              <a:lnSpc>
                <a:spcPct val="150000"/>
              </a:lnSpc>
            </a:pPr>
            <a:r>
              <a:rPr lang="en-US" sz="3600" dirty="0">
                <a:latin typeface="Times New Roman" panose="02020603050405020304" pitchFamily="18" charset="0"/>
                <a:cs typeface="Times New Roman" panose="02020603050405020304" pitchFamily="18" charset="0"/>
              </a:rPr>
              <a:t>Goleman, D. (1998). Working with emotional intelligence. Bantam.</a:t>
            </a:r>
          </a:p>
          <a:p>
            <a:pPr>
              <a:lnSpc>
                <a:spcPct val="150000"/>
              </a:lnSpc>
            </a:pPr>
            <a:r>
              <a:rPr lang="en-US" sz="3600" dirty="0" err="1">
                <a:latin typeface="Times New Roman" panose="02020603050405020304" pitchFamily="18" charset="0"/>
                <a:cs typeface="Times New Roman" panose="02020603050405020304" pitchFamily="18" charset="0"/>
              </a:rPr>
              <a:t>Pattavina</a:t>
            </a:r>
            <a:r>
              <a:rPr lang="en-US" sz="3600" dirty="0">
                <a:latin typeface="Times New Roman" panose="02020603050405020304" pitchFamily="18" charset="0"/>
                <a:cs typeface="Times New Roman" panose="02020603050405020304" pitchFamily="18" charset="0"/>
              </a:rPr>
              <a:t>, A. (Ed.). (2005). Information technology and the criminal justice system. Sage.</a:t>
            </a:r>
          </a:p>
          <a:p>
            <a:pPr marL="0" indent="0">
              <a:lnSpc>
                <a:spcPct val="150000"/>
              </a:lnSpc>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02483014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anded">
  <a:themeElements>
    <a:clrScheme name="Banded">
      <a:dk1>
        <a:srgbClr val="2C2C2C"/>
      </a:dk1>
      <a:lt1>
        <a:srgbClr val="FFFFFF"/>
      </a:lt1>
      <a:dk2>
        <a:srgbClr val="099BDD"/>
      </a:dk2>
      <a:lt2>
        <a:srgbClr val="F2F2F2"/>
      </a:lt2>
      <a:accent1>
        <a:srgbClr val="FFC000"/>
      </a:accent1>
      <a:accent2>
        <a:srgbClr val="A5D028"/>
      </a:accent2>
      <a:accent3>
        <a:srgbClr val="08CC78"/>
      </a:accent3>
      <a:accent4>
        <a:srgbClr val="F24099"/>
      </a:accent4>
      <a:accent5>
        <a:srgbClr val="828288"/>
      </a:accent5>
      <a:accent6>
        <a:srgbClr val="F56617"/>
      </a:accent6>
      <a:hlink>
        <a:srgbClr val="005DBA"/>
      </a:hlink>
      <a:folHlink>
        <a:srgbClr val="6C606A"/>
      </a:folHlink>
    </a:clrScheme>
    <a:fontScheme name="Banded">
      <a:majorFont>
        <a:latin typeface="Corbe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nded">
      <a:fillStyleLst>
        <a:solidFill>
          <a:schemeClr val="phClr"/>
        </a:solidFill>
        <a:gradFill rotWithShape="1">
          <a:gsLst>
            <a:gs pos="0">
              <a:schemeClr val="phClr">
                <a:tint val="65000"/>
                <a:satMod val="120000"/>
                <a:lumMod val="107000"/>
              </a:schemeClr>
            </a:gs>
            <a:gs pos="50000">
              <a:schemeClr val="phClr">
                <a:tint val="70000"/>
                <a:satMod val="124000"/>
                <a:lumMod val="103000"/>
              </a:schemeClr>
            </a:gs>
            <a:gs pos="100000">
              <a:schemeClr val="phClr">
                <a:tint val="85000"/>
                <a:satMod val="120000"/>
                <a:lumMod val="100000"/>
              </a:schemeClr>
            </a:gs>
          </a:gsLst>
          <a:lin ang="5400000" scaled="0"/>
        </a:gradFill>
        <a:gradFill rotWithShape="1">
          <a:gsLst>
            <a:gs pos="0">
              <a:schemeClr val="phClr">
                <a:tint val="85000"/>
                <a:shade val="98000"/>
                <a:satMod val="110000"/>
                <a:lumMod val="103000"/>
              </a:schemeClr>
            </a:gs>
            <a:gs pos="50000">
              <a:schemeClr val="phClr">
                <a:shade val="85000"/>
                <a:satMod val="105000"/>
                <a:lumMod val="100000"/>
              </a:schemeClr>
            </a:gs>
            <a:gs pos="100000">
              <a:schemeClr val="phClr">
                <a:shade val="60000"/>
                <a:satMod val="12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15875" dir="5400000" algn="ctr" rotWithShape="0">
              <a:srgbClr val="000000">
                <a:alpha val="68000"/>
              </a:srgbClr>
            </a:outerShdw>
          </a:effectLst>
        </a:effectStyle>
        <a:effectStyle>
          <a:effectLst>
            <a:outerShdw blurRad="88900" dist="27940" dir="5400000" algn="ctr" rotWithShape="0">
              <a:srgbClr val="000000">
                <a:alpha val="63000"/>
              </a:srgbClr>
            </a:outerShdw>
          </a:effectLst>
        </a:effectStyle>
      </a:effectStyleLst>
      <a:bgFillStyleLst>
        <a:solidFill>
          <a:schemeClr val="phClr"/>
        </a:solidFill>
        <a:blipFill rotWithShape="1">
          <a:blip xmlns:r="http://schemas.openxmlformats.org/officeDocument/2006/relationships" r:embed="rId1">
            <a:duotone>
              <a:schemeClr val="phClr"/>
              <a:schemeClr val="phClr">
                <a:shade val="91000"/>
                <a:satMod val="105000"/>
              </a:schemeClr>
            </a:duotone>
          </a:blip>
          <a:tile tx="0" ty="0" sx="100000" sy="100000" flip="none" algn="tl"/>
        </a:blipFill>
        <a:gradFill rotWithShape="1">
          <a:gsLst>
            <a:gs pos="0">
              <a:schemeClr val="phClr">
                <a:tint val="100000"/>
                <a:shade val="0"/>
                <a:satMod val="100000"/>
              </a:schemeClr>
            </a:gs>
            <a:gs pos="100000">
              <a:schemeClr val="phClr">
                <a:shade val="100000"/>
                <a:satMod val="100000"/>
              </a:schemeClr>
            </a:gs>
          </a:gsLst>
          <a:lin ang="5400000" scaled="0"/>
        </a:gradFill>
      </a:bgFillStyleLst>
    </a:fmtScheme>
  </a:themeElements>
  <a:objectDefaults/>
  <a:extraClrSchemeLst/>
  <a:extLst>
    <a:ext uri="{05A4C25C-085E-4340-85A3-A5531E510DB2}">
      <thm15:themeFamily xmlns:thm15="http://schemas.microsoft.com/office/thememl/2012/main" xmlns="" name="Banded" id="{98DFF888-2449-4D28-977C-6306C017633E}" vid="{9792607F-9579-4224-82FF-9C88C3E1E53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TM03090430[[fn=Banded]]</Template>
  <TotalTime>167</TotalTime>
  <Words>1383</Words>
  <Application>Microsoft Office PowerPoint</Application>
  <PresentationFormat>Custom</PresentationFormat>
  <Paragraphs>59</Paragraphs>
  <Slides>13</Slides>
  <Notes>8</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Banded</vt:lpstr>
      <vt:lpstr>FBI INTERROGATION, CYBER DIVISION name: Institutional Affiliation: </vt:lpstr>
      <vt:lpstr>FBI INTERROGATION, CYBER DIVISION.  </vt:lpstr>
      <vt:lpstr>Slide 3</vt:lpstr>
      <vt:lpstr>Slide 4</vt:lpstr>
      <vt:lpstr>Summary of the Content. </vt:lpstr>
      <vt:lpstr>Interrogation techniques evident in the video. </vt:lpstr>
      <vt:lpstr>2. Asking open-ended questions.  </vt:lpstr>
      <vt:lpstr>3. Paying close regard for everything.  </vt:lpstr>
      <vt:lpstr>4. Listening to what the suspect says.</vt:lpstr>
      <vt:lpstr>Slide 10</vt:lpstr>
      <vt:lpstr>5. Do some exploration on the suspect and his relations. </vt:lpstr>
      <vt:lpstr>Slide 12</vt:lpstr>
      <vt:lpstr>References.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interrogation</dc:title>
  <dc:creator>MANSHENS</dc:creator>
  <cp:lastModifiedBy>FRANK</cp:lastModifiedBy>
  <cp:revision>11</cp:revision>
  <dcterms:created xsi:type="dcterms:W3CDTF">2017-12-15T07:12:18Z</dcterms:created>
  <dcterms:modified xsi:type="dcterms:W3CDTF">2017-12-18T03:54:50Z</dcterms:modified>
</cp:coreProperties>
</file>